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4"/>
  </p:notesMasterIdLst>
  <p:sldIdLst>
    <p:sldId id="859" r:id="rId2"/>
    <p:sldId id="1143" r:id="rId3"/>
    <p:sldId id="1139" r:id="rId4"/>
    <p:sldId id="1142" r:id="rId5"/>
    <p:sldId id="1140" r:id="rId6"/>
    <p:sldId id="1141" r:id="rId7"/>
    <p:sldId id="1155" r:id="rId8"/>
    <p:sldId id="1156" r:id="rId9"/>
    <p:sldId id="1157" r:id="rId10"/>
    <p:sldId id="1158" r:id="rId11"/>
    <p:sldId id="1159" r:id="rId12"/>
    <p:sldId id="1160" r:id="rId13"/>
    <p:sldId id="1161" r:id="rId14"/>
    <p:sldId id="1145" r:id="rId15"/>
    <p:sldId id="1146" r:id="rId16"/>
    <p:sldId id="1152" r:id="rId17"/>
    <p:sldId id="1147" r:id="rId18"/>
    <p:sldId id="1148" r:id="rId19"/>
    <p:sldId id="1149" r:id="rId20"/>
    <p:sldId id="1150" r:id="rId21"/>
    <p:sldId id="1151" r:id="rId22"/>
    <p:sldId id="1153" r:id="rId23"/>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F2E7"/>
    <a:srgbClr val="D8ECDD"/>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82" d="100"/>
          <a:sy n="82" d="100"/>
        </p:scale>
        <p:origin x="528" y="8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2025/10/12</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3284435424"/>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2" name="文本框 1">
            <a:extLst>
              <a:ext uri="{FF2B5EF4-FFF2-40B4-BE49-F238E27FC236}">
                <a16:creationId xmlns:a16="http://schemas.microsoft.com/office/drawing/2014/main" xmlns="" id="{219857E9-DB34-5941-E21D-6094E576DAD9}"/>
              </a:ext>
            </a:extLst>
          </p:cNvPr>
          <p:cNvSpPr txBox="1"/>
          <p:nvPr userDrawn="1"/>
        </p:nvSpPr>
        <p:spPr>
          <a:xfrm>
            <a:off x="4006974" y="-27384"/>
            <a:ext cx="7920880"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实验班全程提优</a:t>
            </a:r>
            <a:r>
              <a:rPr lang="zh-CN" altLang="en-US" sz="2000">
                <a:solidFill>
                  <a:prstClr val="black"/>
                </a:solidFill>
                <a:latin typeface="楷体" panose="02010609060101010101" pitchFamily="49" charset="-122"/>
                <a:ea typeface="楷体" panose="02010609060101010101" pitchFamily="49" charset="-122"/>
              </a:rPr>
              <a:t>训练 </a:t>
            </a:r>
            <a:r>
              <a:rPr lang="zh-CN" altLang="en-US" sz="2000" smtClean="0">
                <a:solidFill>
                  <a:prstClr val="black"/>
                </a:solidFill>
                <a:latin typeface="楷体" panose="02010609060101010101" pitchFamily="49" charset="-122"/>
                <a:ea typeface="楷体" panose="02010609060101010101" pitchFamily="49" charset="-122"/>
              </a:rPr>
              <a:t>高中历史 必修 中外历史纲要 下</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2025/10/12</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1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8.png"/><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xml"/><Relationship Id="rId4" Type="http://schemas.openxmlformats.org/officeDocument/2006/relationships/image" Target="../media/image23.png"/></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第三单元  走向整体的世界</a:t>
            </a:r>
          </a:p>
        </p:txBody>
      </p:sp>
      <p:sp>
        <p:nvSpPr>
          <p:cNvPr id="7" name="文本框 6"/>
          <p:cNvSpPr txBox="1"/>
          <p:nvPr/>
        </p:nvSpPr>
        <p:spPr>
          <a:xfrm>
            <a:off x="334327" y="3115491"/>
            <a:ext cx="11523345" cy="98796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4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4400" b="0" dirty="0">
                <a:solidFill>
                  <a:srgbClr val="000000"/>
                </a:solidFill>
                <a:latin typeface="+mj-lt"/>
                <a:ea typeface="微软雅黑" panose="020B0503020204020204" pitchFamily="34" charset="-122"/>
                <a:cs typeface="微软雅黑" panose="020B0503020204020204" pitchFamily="34" charset="-122"/>
              </a:rPr>
              <a:t>7</a:t>
            </a:r>
            <a:r>
              <a:rPr lang="zh-CN" altLang="en-US" sz="44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课  全球</a:t>
            </a:r>
            <a:r>
              <a:rPr lang="zh-CN" altLang="en-US" sz="44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联系的初步建立与世界格局的演变</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58882"/>
            <a:ext cx="11485848" cy="3970318"/>
          </a:xfrm>
          <a:solidFill>
            <a:srgbClr val="E3F2E7"/>
          </a:solidFill>
        </p:spPr>
        <p:txBody>
          <a:bodyPr/>
          <a:lstStyle/>
          <a:p>
            <a:pPr algn="ct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资本主义世界市场拓展的主要途</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殖民扩张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新航路开辟的同时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葡萄牙和西班牙开始抢占殖民地</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进行殖民扩张。荷兰、英国、法国等西欧国家也纷纷加入。</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商品贸易</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西方殖民者在建立殖民地的同时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与世界各地建立了直接的</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贸易</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630555" algn="l"/>
              </a:tabLs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联系</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r>
              <a:rPr lang="en-US" altLang="zh-CN" b="1" dirty="0">
                <a:solidFill>
                  <a:srgbClr val="000000"/>
                </a:solidFill>
                <a:latin typeface="Times New Roman" panose="02020603050405020304" pitchFamily="18" charset="0"/>
                <a:ea typeface="宋体" panose="02010600030101010101" pitchFamily="2" charset="-122"/>
              </a:rPr>
              <a:t>3</a:t>
            </a:r>
            <a:r>
              <a:rPr lang="en-US" altLang="zh-CN" b="1" dirty="0">
                <a:solidFill>
                  <a:srgbClr val="000000"/>
                </a:solidFill>
                <a:latin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黑奴贸易</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西欧殖民者在美洲抢夺大量财富的同时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还掳掠大量非洲黑人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将其卖到美洲为奴。</a:t>
            </a:r>
            <a:endParaRPr lang="zh-CN" altLang="en-US" dirty="0"/>
          </a:p>
        </p:txBody>
      </p:sp>
      <p:pic>
        <p:nvPicPr>
          <p:cNvPr id="3" name="24拓展延伸.eps" descr="id:2147490994;FounderCES"/>
          <p:cNvPicPr/>
          <p:nvPr/>
        </p:nvPicPr>
        <p:blipFill>
          <a:blip r:embed="rId2"/>
          <a:stretch>
            <a:fillRect/>
          </a:stretch>
        </p:blipFill>
        <p:spPr>
          <a:xfrm>
            <a:off x="550590" y="1421482"/>
            <a:ext cx="1815465" cy="359410"/>
          </a:xfrm>
          <a:prstGeom prst="rect">
            <a:avLst/>
          </a:prstGeom>
        </p:spPr>
      </p:pic>
    </p:spTree>
    <p:extLst>
      <p:ext uri="{BB962C8B-B14F-4D97-AF65-F5344CB8AC3E}">
        <p14:creationId xmlns:p14="http://schemas.microsoft.com/office/powerpoint/2010/main" val="405757708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56957"/>
            <a:ext cx="11485848" cy="3900235"/>
          </a:xfrm>
        </p:spPr>
        <p:txBody>
          <a:bodyPr/>
          <a:lstStyle/>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早期殖民扩张的影响</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）亚非拉人民的灾难</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对社会的破坏：殖民扩张中断了</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美洲</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和非洲原有的社会发展进程，打破了原本相对平衡的</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多元文明</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格局。</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对人民的涂炭：</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印第安人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被殖民者大量屠杀；很多非洲人在三角贸易中</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成为</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奴隶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对亚洲的冲击：亚洲的古老帝国受到冲击。</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56459006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54233"/>
          </a:xfrm>
        </p:spPr>
        <p:txBody>
          <a:bodyPr/>
          <a:lstStyle/>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）促进了欧洲资本主义的发展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新的市场：新航路的开辟，给</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新兴资产阶级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提供了新的活动场所。</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商业革命：商品种类与流通量成倍增长，股份公司与证券交易所纷纷出现，欧洲的商业格局发生了重大变化。贸易中心逐渐从地中海转移到</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大西洋沿岸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，英国、法国、荷兰等新的商业强国崛起。</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r>
              <a:rPr lang="en-US" altLang="zh-CN" b="1" dirty="0">
                <a:solidFill>
                  <a:srgbClr val="000000"/>
                </a:solidFill>
                <a:latin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价格革命：大量贵金属源源不断流入欧洲，导致货币贬值、</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物价上涨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、投机活跃，依赖固定地租收入的封建领主经济地位下降，</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商业资产阶级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实力上升，资本主义加速发展，封建制度濒于解体。</a:t>
            </a:r>
            <a:endParaRPr lang="zh-CN" altLang="en-US" dirty="0"/>
          </a:p>
        </p:txBody>
      </p:sp>
    </p:spTree>
    <p:extLst>
      <p:ext uri="{BB962C8B-B14F-4D97-AF65-F5344CB8AC3E}">
        <p14:creationId xmlns:p14="http://schemas.microsoft.com/office/powerpoint/2010/main" val="275171753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64704"/>
            <a:ext cx="11485848" cy="4524315"/>
          </a:xfrm>
          <a:solidFill>
            <a:srgbClr val="E3F2E7"/>
          </a:solidFill>
        </p:spPr>
        <p:txBody>
          <a:bodyPr/>
          <a:lstStyle/>
          <a:p>
            <a:pPr algn="ct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价格</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革命</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en-US" altLang="zh-CN" sz="105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en-US" altLang="zh-CN" sz="105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en-US" altLang="zh-CN" sz="105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en-US" altLang="zh-CN" sz="105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en-US" altLang="zh-CN" sz="105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en-US" altLang="zh-CN" sz="105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en-US" altLang="zh-CN" sz="105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en-US" altLang="zh-CN" sz="105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en-US" altLang="zh-CN" sz="105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en-US" altLang="zh-CN" sz="105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en-US" altLang="zh-CN" sz="105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en-US" altLang="zh-CN" sz="105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en-US" altLang="zh-CN" sz="105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en-US" altLang="zh-CN" sz="105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en-US" altLang="zh-CN" sz="105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YDX10.eps" descr="id:2147491008;FounderCES"/>
          <p:cNvPicPr/>
          <p:nvPr/>
        </p:nvPicPr>
        <p:blipFill>
          <a:blip r:embed="rId2"/>
          <a:stretch>
            <a:fillRect/>
          </a:stretch>
        </p:blipFill>
        <p:spPr>
          <a:xfrm>
            <a:off x="3574926" y="1385965"/>
            <a:ext cx="5032454" cy="3818866"/>
          </a:xfrm>
          <a:prstGeom prst="rect">
            <a:avLst/>
          </a:prstGeom>
        </p:spPr>
      </p:pic>
      <p:pic>
        <p:nvPicPr>
          <p:cNvPr id="4" name="24构图解史.eps" descr="id:2147491001;FounderCES"/>
          <p:cNvPicPr/>
          <p:nvPr/>
        </p:nvPicPr>
        <p:blipFill>
          <a:blip r:embed="rId3"/>
          <a:stretch>
            <a:fillRect/>
          </a:stretch>
        </p:blipFill>
        <p:spPr>
          <a:xfrm>
            <a:off x="622598" y="924532"/>
            <a:ext cx="1672590" cy="367665"/>
          </a:xfrm>
          <a:prstGeom prst="rect">
            <a:avLst/>
          </a:prstGeom>
        </p:spPr>
      </p:pic>
      <p:sp>
        <p:nvSpPr>
          <p:cNvPr id="5" name="内容占位符 1"/>
          <p:cNvSpPr txBox="1">
            <a:spLocks/>
          </p:cNvSpPr>
          <p:nvPr/>
        </p:nvSpPr>
        <p:spPr bwMode="auto">
          <a:xfrm>
            <a:off x="360854" y="5467106"/>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30555" algn="l"/>
              </a:tabLs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）人类社会的大变革时代：欧洲从殖民掠夺、商业贸易和奴隶贸易中获得的财富最终转化为</a:t>
            </a:r>
            <a:r>
              <a:rPr lang="zh-CN" altLang="zh-CN" b="1" dirty="0" smtClean="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资本</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，推动了欧洲资本主义的发展。人类社会开始进入</a:t>
            </a:r>
            <a:r>
              <a:rPr lang="zh-CN" altLang="zh-CN" b="1" dirty="0" smtClean="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大变革</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的时代。</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8525420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84784"/>
            <a:ext cx="11485848" cy="5106398"/>
          </a:xfrm>
        </p:spPr>
        <p:txBody>
          <a:bodyPr/>
          <a:lstStyle/>
          <a:p>
            <a:pPr hangingPunct="0">
              <a:spcAft>
                <a:spcPts val="0"/>
              </a:spcAft>
              <a:tabLst>
                <a:tab pos="630555" algn="l"/>
              </a:tabLst>
            </a:pPr>
            <a:r>
              <a:rPr lang="en-US" altLang="zh-CN" sz="2200"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z="2200"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以</a:t>
            </a:r>
            <a:r>
              <a:rPr lang="zh-CN" altLang="zh-CN" sz="2200"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全球视野看待新航路开辟后的世界政治和经济格局的变化</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政治上</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国际政治格局的奠基与发展</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）欧洲部分国家的实力对比出现变化。贸易路线由陆上转移到海上，贸易中心由地中海转移到大西洋沿岸，意大利等国家逐渐衰落；葡萄牙、西班牙一时获利但很快衰落；荷兰、法国、英国逐步崛起。</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）为以欧洲为中心的传统国际格局的形成奠定基础。新航路开辟后，欧洲社会的实力、财富和影响力空前强大，打破了世界力量的相对平衡，逐渐形成了以欧洲为中心的传统国际格局。</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）推动了世界殖民体系的形成。西方国家的殖民扩张，导致亚非拉国家主权和领土丧失，社会发展日益贫困和落后，最终在工业革命后形成东方从属于西方的局面。</a:t>
            </a:r>
            <a:endParaRPr lang="zh-CN" alt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重难疑点破.eps" descr="id:2147490073;FounderCES"/>
          <p:cNvPicPr/>
          <p:nvPr/>
        </p:nvPicPr>
        <p:blipFill>
          <a:blip r:embed="rId2"/>
          <a:stretch>
            <a:fillRect/>
          </a:stretch>
        </p:blipFill>
        <p:spPr>
          <a:xfrm>
            <a:off x="1965801" y="764704"/>
            <a:ext cx="8258810" cy="647700"/>
          </a:xfrm>
          <a:prstGeom prst="rect">
            <a:avLst/>
          </a:prstGeom>
        </p:spPr>
      </p:pic>
      <p:pic>
        <p:nvPicPr>
          <p:cNvPr id="5" name="疑难点a1.eps" descr="id:2147490080;FounderCES"/>
          <p:cNvPicPr/>
          <p:nvPr/>
        </p:nvPicPr>
        <p:blipFill>
          <a:blip r:embed="rId3"/>
          <a:stretch>
            <a:fillRect/>
          </a:stretch>
        </p:blipFill>
        <p:spPr>
          <a:xfrm>
            <a:off x="496471" y="1628800"/>
            <a:ext cx="1278255" cy="359410"/>
          </a:xfrm>
          <a:prstGeom prst="rect">
            <a:avLst/>
          </a:prstGeom>
        </p:spPr>
      </p:pic>
    </p:spTree>
    <p:extLst>
      <p:ext uri="{BB962C8B-B14F-4D97-AF65-F5344CB8AC3E}">
        <p14:creationId xmlns:p14="http://schemas.microsoft.com/office/powerpoint/2010/main" val="294337778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54233"/>
          </a:xfrm>
        </p:spPr>
        <p:txBody>
          <a:bodyPr/>
          <a:lstStyle/>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经济上</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全球经贸网络的改变与构建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）传统的贸易格局被打破。以中国为中心的东亚贸易圈、以印度为中心的南亚贸易圈以及两者之间以若干贸易中转港为中心的亚洲贸易圈被以欧洲为中心的贸易圈打破，逐步形成了以西欧为中心的经济格局。</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推动了国际市场向全球的扩展。新航路开辟后，商品交换的全球化，使得各民族国家市场和区域市场日趋连成一片，这不但打破了各国经济的孤立性和闭关自守状态，也日益打破了小生产的狭隘界限，有力地推进了世界经济的整体发展，世界市场的雏形开始出现。</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73584797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tabLst>
                <a:tab pos="63055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马铃薯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传入欧洲之初，并不受人们的欢迎。在拿破仑战争时期，马铃薯成为欧洲的粮食储备，到</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1815</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年它已成为整个北欧地区的主要粮食作物。那时，工业革命正在改变着英国的农村社会，使数百万农村人口涌入城市，在新的城市环境中，马铃薯成为首个现代</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便利食品</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。据此可知，马铃薯的推广（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5557838"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得益于世界市场的初步</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形成</a:t>
            </a:r>
            <a:r>
              <a:rPr lang="en-US"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印证了物种交流的双重影响</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5557838"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保障了欧洲人口的持续</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增长</a:t>
            </a:r>
            <a:r>
              <a:rPr lang="en-US"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适应了社会经济发展的需要</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1.eps" descr="id:2147490095;FounderCES"/>
          <p:cNvPicPr/>
          <p:nvPr/>
        </p:nvPicPr>
        <p:blipFill>
          <a:blip r:embed="rId2"/>
          <a:stretch>
            <a:fillRect/>
          </a:stretch>
        </p:blipFill>
        <p:spPr>
          <a:xfrm>
            <a:off x="478582" y="889580"/>
            <a:ext cx="1116965" cy="359410"/>
          </a:xfrm>
          <a:prstGeom prst="rect">
            <a:avLst/>
          </a:prstGeom>
        </p:spPr>
      </p:pic>
      <p:pic>
        <p:nvPicPr>
          <p:cNvPr id="5" name="24答案.eps" descr="id:2147490102;FounderCES"/>
          <p:cNvPicPr/>
          <p:nvPr/>
        </p:nvPicPr>
        <p:blipFill>
          <a:blip r:embed="rId3"/>
          <a:stretch>
            <a:fillRect/>
          </a:stretch>
        </p:blipFill>
        <p:spPr>
          <a:xfrm>
            <a:off x="478582" y="4164078"/>
            <a:ext cx="807720" cy="287655"/>
          </a:xfrm>
          <a:prstGeom prst="rect">
            <a:avLst/>
          </a:prstGeom>
        </p:spPr>
      </p:pic>
      <p:sp>
        <p:nvSpPr>
          <p:cNvPr id="6" name="矩形 5"/>
          <p:cNvSpPr/>
          <p:nvPr/>
        </p:nvSpPr>
        <p:spPr>
          <a:xfrm>
            <a:off x="1391805" y="4077072"/>
            <a:ext cx="407484" cy="461665"/>
          </a:xfrm>
          <a:prstGeom prst="rect">
            <a:avLst/>
          </a:prstGeom>
        </p:spPr>
        <p:txBody>
          <a:bodyPr wrap="none">
            <a:spAutoFit/>
          </a:bodyPr>
          <a:lstStyle/>
          <a:p>
            <a:r>
              <a:rPr lang="en-US" altLang="zh-CN" sz="2400" dirty="0">
                <a:solidFill>
                  <a:srgbClr val="000000"/>
                </a:solidFill>
              </a:rPr>
              <a:t>D</a:t>
            </a:r>
            <a:endParaRPr lang="zh-CN" altLang="en-US" dirty="0"/>
          </a:p>
        </p:txBody>
      </p:sp>
      <p:sp>
        <p:nvSpPr>
          <p:cNvPr id="8" name="内容占位符 1"/>
          <p:cNvSpPr txBox="1">
            <a:spLocks/>
          </p:cNvSpPr>
          <p:nvPr/>
        </p:nvSpPr>
        <p:spPr bwMode="auto">
          <a:xfrm>
            <a:off x="360854" y="4509120"/>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3055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根据材料</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那时，工业革命正在改变着英国的农村社会，使数百万农村人口涌入城市，在新的城市环境中，马铃薯成为首个现代</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便利食品</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可知，马铃薯的推广适应了工业革命引发的城市化进程。故选</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9" name="24解析.eps" descr="id:2147490109;FounderCES"/>
          <p:cNvPicPr/>
          <p:nvPr/>
        </p:nvPicPr>
        <p:blipFill>
          <a:blip r:embed="rId4"/>
          <a:stretch>
            <a:fillRect/>
          </a:stretch>
        </p:blipFill>
        <p:spPr>
          <a:xfrm>
            <a:off x="478582" y="4744105"/>
            <a:ext cx="807720" cy="287655"/>
          </a:xfrm>
          <a:prstGeom prst="rect">
            <a:avLst/>
          </a:prstGeom>
        </p:spPr>
      </p:pic>
    </p:spTree>
    <p:extLst>
      <p:ext uri="{BB962C8B-B14F-4D97-AF65-F5344CB8AC3E}">
        <p14:creationId xmlns:p14="http://schemas.microsoft.com/office/powerpoint/2010/main" val="42484963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tabLst>
                <a:tab pos="63055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全面</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认识早期的殖民扩张</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早期的殖民扩张</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）含义：所谓早期殖民扩张是指资本原始积累时期即工业革命以前，欧洲列强在亚、非、拉美等地的侵略扩张活动。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）殖民国家：葡萄牙、西班牙→荷兰→英国、法国。</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）贸易公司：荷属东、西印度公司和英属东印度公司。</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）争夺地区：非洲、亚洲、美洲（北美洲）和大洋洲。</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5</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）掠夺方式：以掠夺财富为主要目的，以海外贸易、海盗式掠夺、欺诈性贸易和贩卖黑人奴隶为主要方式。</a:t>
            </a:r>
            <a:endParaRPr lang="zh-CN" altLang="en-US" dirty="0"/>
          </a:p>
        </p:txBody>
      </p:sp>
      <p:pic>
        <p:nvPicPr>
          <p:cNvPr id="4" name="疑难点a2.eps" descr="id:2147490116;FounderCES"/>
          <p:cNvPicPr/>
          <p:nvPr/>
        </p:nvPicPr>
        <p:blipFill>
          <a:blip r:embed="rId2"/>
          <a:stretch>
            <a:fillRect/>
          </a:stretch>
        </p:blipFill>
        <p:spPr>
          <a:xfrm>
            <a:off x="478582" y="889580"/>
            <a:ext cx="1278255" cy="359410"/>
          </a:xfrm>
          <a:prstGeom prst="rect">
            <a:avLst/>
          </a:prstGeom>
        </p:spPr>
      </p:pic>
    </p:spTree>
    <p:extLst>
      <p:ext uri="{BB962C8B-B14F-4D97-AF65-F5344CB8AC3E}">
        <p14:creationId xmlns:p14="http://schemas.microsoft.com/office/powerpoint/2010/main" val="146643252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2228"/>
          </a:xfrm>
        </p:spPr>
        <p:txBody>
          <a:bodyPr/>
          <a:lstStyle/>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三角贸易</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）航程：欧洲→非洲→美洲→欧洲。</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）影响：非洲精壮劳动力大量减少，社会经济遭到严重破坏，陷入贫穷落后的状况；为西欧国家提供了广阔的商品市场，并加速了资本原始积累，促进了西欧资本主义的发展。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）结束：</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世纪中期以后，奴隶贸易逐渐停止。</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）根本原因：随着工业革命的进行，欧洲资本主义迅速发展，迫切需要更多的原料产地、商品市场、资金和劳动力。</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）认识：资本原始积累是一个血腥的掠夺过程，资本主义的发展同残酷的殖民掠夺密不可分。</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76441117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tabLst>
                <a:tab pos="63055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新</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航路开辟以后，欧洲的殖民者将非洲奴隶贩卖到美洲，并且对非洲的内陆地区进行了殖民探险，发现了很多金矿和银矿；而殖民者在亚洲殖民扩张的手段则以瓜分为主，他们或者建立一个殖民政府，或是控制殖民地的政府为其卖命。这表明，早期殖民扩张（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5557838"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方式具有多样性</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过程具有曲折性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5557838"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以瓜分土地为主</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具有暴力血腥性</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2.eps" descr="id:2147490123;FounderCES"/>
          <p:cNvPicPr/>
          <p:nvPr/>
        </p:nvPicPr>
        <p:blipFill>
          <a:blip r:embed="rId2"/>
          <a:stretch>
            <a:fillRect/>
          </a:stretch>
        </p:blipFill>
        <p:spPr>
          <a:xfrm>
            <a:off x="478582" y="889580"/>
            <a:ext cx="1116965" cy="359410"/>
          </a:xfrm>
          <a:prstGeom prst="rect">
            <a:avLst/>
          </a:prstGeom>
        </p:spPr>
      </p:pic>
      <p:pic>
        <p:nvPicPr>
          <p:cNvPr id="4" name="24答案.eps" descr="id:2147490102;FounderCES"/>
          <p:cNvPicPr/>
          <p:nvPr/>
        </p:nvPicPr>
        <p:blipFill>
          <a:blip r:embed="rId3"/>
          <a:stretch>
            <a:fillRect/>
          </a:stretch>
        </p:blipFill>
        <p:spPr>
          <a:xfrm>
            <a:off x="478582" y="4308094"/>
            <a:ext cx="807720" cy="287655"/>
          </a:xfrm>
          <a:prstGeom prst="rect">
            <a:avLst/>
          </a:prstGeom>
        </p:spPr>
      </p:pic>
      <p:pic>
        <p:nvPicPr>
          <p:cNvPr id="5" name="24解析.eps" descr="id:2147490109;FounderCES"/>
          <p:cNvPicPr/>
          <p:nvPr/>
        </p:nvPicPr>
        <p:blipFill>
          <a:blip r:embed="rId4"/>
          <a:stretch>
            <a:fillRect/>
          </a:stretch>
        </p:blipFill>
        <p:spPr>
          <a:xfrm>
            <a:off x="478582" y="4857128"/>
            <a:ext cx="807720" cy="287655"/>
          </a:xfrm>
          <a:prstGeom prst="rect">
            <a:avLst/>
          </a:prstGeom>
        </p:spPr>
      </p:pic>
      <p:sp>
        <p:nvSpPr>
          <p:cNvPr id="7" name="矩形 6"/>
          <p:cNvSpPr/>
          <p:nvPr/>
        </p:nvSpPr>
        <p:spPr>
          <a:xfrm>
            <a:off x="1391805" y="4221088"/>
            <a:ext cx="407484" cy="461665"/>
          </a:xfrm>
          <a:prstGeom prst="rect">
            <a:avLst/>
          </a:prstGeom>
        </p:spPr>
        <p:txBody>
          <a:bodyPr wrap="none">
            <a:spAutoFit/>
          </a:bodyPr>
          <a:lstStyle/>
          <a:p>
            <a:r>
              <a:rPr lang="en-US" altLang="zh-CN" sz="2400" dirty="0">
                <a:solidFill>
                  <a:srgbClr val="000000"/>
                </a:solidFill>
              </a:rPr>
              <a:t>A</a:t>
            </a:r>
            <a:endParaRPr lang="zh-CN" altLang="en-US" dirty="0"/>
          </a:p>
        </p:txBody>
      </p:sp>
      <p:sp>
        <p:nvSpPr>
          <p:cNvPr id="8" name="内容占位符 1"/>
          <p:cNvSpPr txBox="1">
            <a:spLocks/>
          </p:cNvSpPr>
          <p:nvPr/>
        </p:nvSpPr>
        <p:spPr bwMode="auto">
          <a:xfrm>
            <a:off x="360854" y="4653136"/>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3055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根据材料可知，新航路开辟后，欧洲殖民者的殖民扩张方式包括贩卖黑奴、殖民掠夺、建立殖民政府等，这说明早期殖民扩张方式具有多样性，</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正确，排除</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在材料中无依据，排除；</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非材料主旨，排除。</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4306340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1558533"/>
            <a:ext cx="11485848" cy="5008230"/>
          </a:xfrm>
        </p:spPr>
        <p:txBody>
          <a:bodyPr/>
          <a:lstStyle/>
          <a:p>
            <a:pPr hangingPunct="0">
              <a:spcAft>
                <a:spcPts val="0"/>
              </a:spcAft>
              <a:tabLst>
                <a:tab pos="63055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人口</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迁移与物种交换</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人口迁移</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）原因</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新航路的开辟</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促进了世界各地人们的往来，推动了人口的迁移。</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随着欧洲人入侵并在美洲建立殖民地，美洲的</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印第安人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人口减少</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95</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）途径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欧洲人大批来到美洲，并把非洲黑人作为奴隶贩卖到美洲，使</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美洲</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成为世界上族群混合程度很高的地区。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大洋洲、非洲和亚洲等地区也都有族群混合现象。</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知识点1.eps" descr="id:2147490030;FounderCES"/>
          <p:cNvPicPr/>
          <p:nvPr/>
        </p:nvPicPr>
        <p:blipFill>
          <a:blip r:embed="rId2"/>
          <a:stretch>
            <a:fillRect/>
          </a:stretch>
        </p:blipFill>
        <p:spPr>
          <a:xfrm>
            <a:off x="478582" y="1701438"/>
            <a:ext cx="1302385" cy="359410"/>
          </a:xfrm>
          <a:prstGeom prst="rect">
            <a:avLst/>
          </a:prstGeom>
        </p:spPr>
      </p:pic>
      <p:pic>
        <p:nvPicPr>
          <p:cNvPr id="6" name="24核心知识过.eps" descr="id:2147490023;FounderCES"/>
          <p:cNvPicPr/>
          <p:nvPr/>
        </p:nvPicPr>
        <p:blipFill>
          <a:blip r:embed="rId3"/>
          <a:stretch>
            <a:fillRect/>
          </a:stretch>
        </p:blipFill>
        <p:spPr>
          <a:xfrm>
            <a:off x="1765220" y="746120"/>
            <a:ext cx="8258810" cy="647700"/>
          </a:xfrm>
          <a:prstGeom prst="rect">
            <a:avLst/>
          </a:prstGeom>
        </p:spPr>
      </p:pic>
    </p:spTree>
    <p:extLst>
      <p:ext uri="{BB962C8B-B14F-4D97-AF65-F5344CB8AC3E}">
        <p14:creationId xmlns:p14="http://schemas.microsoft.com/office/powerpoint/2010/main" val="357925256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86525"/>
            <a:ext cx="11485848" cy="5078313"/>
          </a:xfrm>
        </p:spPr>
        <p:txBody>
          <a:bodyPr/>
          <a:lstStyle/>
          <a:p>
            <a:pPr hangingPunct="0">
              <a:spcAft>
                <a:spcPts val="0"/>
              </a:spcAft>
              <a:tabLst>
                <a:tab pos="63055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对</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新航路开辟的全面评价</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史料一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地理大发现促成了国际贸易的革命性突破</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欧洲商业革命。就欧洲社会而言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世界的地理概念突然扩大了</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商业观念也急剧膨胀开来。大批冒险商人涌到能够发财致富、通商贸易的各个地方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他们组织众多的商业公司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从事掠夺性贸易、不平等交换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并强占大片殖民地</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所到之处的民族与国家都被迫与之有了贸易往来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被强行卷入国际交换领域。国际经济联系空前扩大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涉及的国家骤然增多</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国际市场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已经可能扩大为而且规模愈来愈大地扩大为世界市场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tabLst>
                <a:tab pos="630555" algn="l"/>
              </a:tabLst>
            </a:pPr>
            <a:r>
              <a:rPr lang="en-US" altLang="zh-CN" b="1" dirty="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摘编自李吟枫《世界市场的形成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tabLst>
                <a:tab pos="630555" algn="l"/>
              </a:tabLst>
            </a:pP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及历史作用》</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情境史料通.eps" descr="id:2147490151;FounderCES"/>
          <p:cNvPicPr/>
          <p:nvPr/>
        </p:nvPicPr>
        <p:blipFill>
          <a:blip r:embed="rId2"/>
          <a:stretch>
            <a:fillRect/>
          </a:stretch>
        </p:blipFill>
        <p:spPr>
          <a:xfrm>
            <a:off x="2638822" y="792261"/>
            <a:ext cx="7341235" cy="575945"/>
          </a:xfrm>
          <a:prstGeom prst="rect">
            <a:avLst/>
          </a:prstGeom>
        </p:spPr>
      </p:pic>
      <p:pic>
        <p:nvPicPr>
          <p:cNvPr id="5" name="情境.eps" descr="id:2147490158;FounderCES"/>
          <p:cNvPicPr/>
          <p:nvPr/>
        </p:nvPicPr>
        <p:blipFill>
          <a:blip r:embed="rId3"/>
          <a:stretch>
            <a:fillRect/>
          </a:stretch>
        </p:blipFill>
        <p:spPr>
          <a:xfrm>
            <a:off x="478582" y="1628800"/>
            <a:ext cx="844550" cy="359410"/>
          </a:xfrm>
          <a:prstGeom prst="rect">
            <a:avLst/>
          </a:prstGeom>
        </p:spPr>
      </p:pic>
    </p:spTree>
    <p:extLst>
      <p:ext uri="{BB962C8B-B14F-4D97-AF65-F5344CB8AC3E}">
        <p14:creationId xmlns:p14="http://schemas.microsoft.com/office/powerpoint/2010/main" val="90812419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646798"/>
            <a:ext cx="11485848" cy="2862322"/>
          </a:xfrm>
        </p:spPr>
        <p:txBody>
          <a:bodyPr/>
          <a:lstStyle/>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史料二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美洲金银产地的发现</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原住民的被剿灭、被奴役和被埋葬于矿井</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对东印度开始进行的征服和掠夺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非洲变成商业性地猎获黑人的场所</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这一切标志着资本主义生产时代的曙光。资本来到世间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从头到脚每个毛孔都滴着血和肮脏的东西。</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tabLst>
                <a:tab pos="630555" algn="l"/>
              </a:tabLst>
            </a:pPr>
            <a:r>
              <a:rPr lang="en-US" altLang="zh-CN" b="1" dirty="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摘编自</a:t>
            </a:r>
            <a:r>
              <a:rPr lang="en-US" altLang="zh-CN" b="1" dirty="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德</a:t>
            </a:r>
            <a:r>
              <a:rPr lang="en-US" altLang="zh-CN" b="1" dirty="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马克思</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《资本论》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08611967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2273614" y="800616"/>
            <a:ext cx="9573088" cy="576248"/>
          </a:xfrm>
        </p:spPr>
        <p:txBody>
          <a:bodyPr/>
          <a:lstStyle/>
          <a:p>
            <a:pPr hangingPunct="0">
              <a:spcAft>
                <a:spcPts val="0"/>
              </a:spcAft>
              <a:tabLst>
                <a:tab pos="630555" algn="l"/>
              </a:tabLst>
            </a:pP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历史解释、唯物史观</a:t>
            </a:r>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核心素养.eps" descr="id:2147490165;FounderCES"/>
          <p:cNvPicPr/>
          <p:nvPr/>
        </p:nvPicPr>
        <p:blipFill>
          <a:blip r:embed="rId2"/>
          <a:stretch>
            <a:fillRect/>
          </a:stretch>
        </p:blipFill>
        <p:spPr>
          <a:xfrm>
            <a:off x="1087434" y="963754"/>
            <a:ext cx="1186180" cy="359410"/>
          </a:xfrm>
          <a:prstGeom prst="rect">
            <a:avLst/>
          </a:prstGeom>
        </p:spPr>
      </p:pic>
      <p:pic>
        <p:nvPicPr>
          <p:cNvPr id="5" name="选材意图.eps" descr="id:2147490172;FounderCES"/>
          <p:cNvPicPr/>
          <p:nvPr/>
        </p:nvPicPr>
        <p:blipFill>
          <a:blip r:embed="rId3"/>
          <a:stretch>
            <a:fillRect/>
          </a:stretch>
        </p:blipFill>
        <p:spPr>
          <a:xfrm>
            <a:off x="1087434" y="1556792"/>
            <a:ext cx="1186180" cy="359410"/>
          </a:xfrm>
          <a:prstGeom prst="rect">
            <a:avLst/>
          </a:prstGeom>
        </p:spPr>
      </p:pic>
      <p:pic>
        <p:nvPicPr>
          <p:cNvPr id="7" name="史料解读.eps" descr="id:2147490179;FounderCES"/>
          <p:cNvPicPr/>
          <p:nvPr/>
        </p:nvPicPr>
        <p:blipFill>
          <a:blip r:embed="rId4"/>
          <a:stretch>
            <a:fillRect/>
          </a:stretch>
        </p:blipFill>
        <p:spPr>
          <a:xfrm>
            <a:off x="1080570" y="3139371"/>
            <a:ext cx="1186180" cy="359410"/>
          </a:xfrm>
          <a:prstGeom prst="rect">
            <a:avLst/>
          </a:prstGeom>
        </p:spPr>
      </p:pic>
      <p:sp>
        <p:nvSpPr>
          <p:cNvPr id="6" name="内容占位符 1"/>
          <p:cNvSpPr txBox="1">
            <a:spLocks/>
          </p:cNvSpPr>
          <p:nvPr/>
        </p:nvSpPr>
        <p:spPr bwMode="auto">
          <a:xfrm>
            <a:off x="360854" y="1412776"/>
            <a:ext cx="11485848" cy="16178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tabLst>
                <a:tab pos="630555" algn="l"/>
              </a:tabLst>
            </a:pPr>
            <a:r>
              <a:rPr lang="en-US"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通过两段史料说明新航路开辟所带来的截然不同的影响，说明评价历史问题不能从单一角度来审视，要认识到历史发展的全面性，学会从不同的维度来思考</a:t>
            </a:r>
            <a:endParaRPr lang="en-US"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630555" algn="l"/>
              </a:tabLst>
            </a:pPr>
            <a:r>
              <a:rPr lang="zh-CN"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问题。</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内容占位符 1"/>
          <p:cNvSpPr txBox="1">
            <a:spLocks/>
          </p:cNvSpPr>
          <p:nvPr/>
        </p:nvSpPr>
        <p:spPr bwMode="auto">
          <a:xfrm>
            <a:off x="360854" y="2984920"/>
            <a:ext cx="11485848" cy="3277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30555" algn="l"/>
              </a:tabLst>
            </a:pPr>
            <a:r>
              <a:rPr lang="en-US"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史料一说明新航路开辟后国际贸易的变化。根据史料一</a:t>
            </a:r>
            <a:r>
              <a:rPr lang="en-US" altLang="zh-CN" sz="230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世界的地理概念突然扩大了</a:t>
            </a:r>
            <a:r>
              <a:rPr lang="en-US" altLang="zh-CN" sz="230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所到之处的民族与国家都被迫与之有了贸易往来</a:t>
            </a:r>
            <a:r>
              <a:rPr lang="en-US" altLang="zh-CN" sz="230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可知，世界贸易区域的拓展和贸易规模的扩大；根据史料一</a:t>
            </a:r>
            <a:r>
              <a:rPr lang="en-US" altLang="zh-CN" sz="230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商业观念也急剧膨胀开来</a:t>
            </a:r>
            <a:r>
              <a:rPr lang="en-US" altLang="zh-CN" sz="230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众多的商业公司</a:t>
            </a:r>
            <a:r>
              <a:rPr lang="en-US" altLang="zh-CN" sz="230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知，国际贸易形式和商业经营组织的变化。史料二说明西欧殖民者在殖民地的种种野蛮的强盗式掠夺行径，给殖民地人民带来深重灾难，造成了亚、非、拉美地区的落后；同时也推动了西欧国家的资本原始积累，促进了资本主义的发展。</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24836913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80728"/>
            <a:ext cx="11485848" cy="3900235"/>
          </a:xfrm>
        </p:spPr>
        <p:txBody>
          <a:bodyPr/>
          <a:lstStyle/>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物种交换</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）原因：</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人口迁移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促进了世界动植物的大交流。</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）内容</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欧洲人把欧亚大陆的马、牛、猪、羊、鸡等家畜家禽，小麦、燕麦、大麦、裸麦等农作物，橄榄和葡萄等水果引入美洲。</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美洲的特产马铃薯、玉米、番茄、甘薯、花生、南瓜和可可等也流向世界各地。据统计，当今世界的植物食品中，约有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的品种源自</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美洲</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5046861"/>
            <a:ext cx="11485848" cy="1200329"/>
          </a:xfrm>
          <a:prstGeom prst="rect">
            <a:avLst/>
          </a:prstGeom>
          <a:solidFill>
            <a:srgbClr val="E3F2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玉米和甘薯传入中国</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大大增加了粮食产量</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对明清时期中国人口的增长和贫瘠地区的开发产生了直接影响。</a:t>
            </a:r>
            <a:endParaRPr lang="zh-CN" altLang="en-US" dirty="0"/>
          </a:p>
        </p:txBody>
      </p:sp>
      <p:pic>
        <p:nvPicPr>
          <p:cNvPr id="4" name="24名师点睛.eps" descr="id:2147490952;FounderCES"/>
          <p:cNvPicPr/>
          <p:nvPr/>
        </p:nvPicPr>
        <p:blipFill>
          <a:blip r:embed="rId2"/>
          <a:stretch>
            <a:fillRect/>
          </a:stretch>
        </p:blipFill>
        <p:spPr>
          <a:xfrm>
            <a:off x="450240" y="5161517"/>
            <a:ext cx="1540510" cy="359410"/>
          </a:xfrm>
          <a:prstGeom prst="rect">
            <a:avLst/>
          </a:prstGeom>
        </p:spPr>
      </p:pic>
    </p:spTree>
    <p:extLst>
      <p:ext uri="{BB962C8B-B14F-4D97-AF65-F5344CB8AC3E}">
        <p14:creationId xmlns:p14="http://schemas.microsoft.com/office/powerpoint/2010/main" val="5464339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452840"/>
            <a:ext cx="11485848" cy="3416320"/>
          </a:xfrm>
        </p:spPr>
        <p:txBody>
          <a:bodyPr/>
          <a:lstStyle/>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疾病传播</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）原因：人口和动物的</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全球流动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导致了各种疾病的传播。</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）内容：</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欧洲</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人将天花、麻疹、白喉、水痘、流感等疾病的病原体带到美洲和大洋洲，造成对此不具免疫力的原住民大量死亡。</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）影响：</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传染病</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造成的原住民的死亡和原有社会的解体，是欧洲人能够在美洲迅速建立殖民统治的重要原因之一。</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10024869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19194"/>
          </a:xfrm>
        </p:spPr>
        <p:txBody>
          <a:bodyPr/>
          <a:lstStyle/>
          <a:p>
            <a:pPr hangingPunct="0">
              <a:lnSpc>
                <a:spcPct val="140000"/>
              </a:lnSpc>
              <a:spcAft>
                <a:spcPts val="0"/>
              </a:spcAft>
              <a:tabLst>
                <a:tab pos="63055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商品</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的世界性流动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印度洋贸易</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：新航路开辟后，</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欧洲商人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很快出现在印度洋的贸易中，并且在与阿拉伯商人的竞争中逐渐占据优势。</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大西洋贸易</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三角贸易</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）欧美贸易：欧洲人通过开辟出的多条航线和沿海港口，将欧洲生产的</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手工制品</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运到美洲出售，换回南美洲的</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贵金属</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、蔗糖和烟草。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三角贸易</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原因：殖民者的残酷压榨和传染病的流行，造成印第安人大量死亡，美洲劳动力严重缺乏。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过程：欧洲商人把欧洲生产的纺织品、枪支和手工制品等运到</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非洲</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，换取黑人，然后把他们运到</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美洲</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卖为奴隶。由此，形成了罪恶的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三角贸易</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知识点2.eps" descr="id:2147490051;FounderCES"/>
          <p:cNvPicPr/>
          <p:nvPr/>
        </p:nvPicPr>
        <p:blipFill>
          <a:blip r:embed="rId2"/>
          <a:stretch>
            <a:fillRect/>
          </a:stretch>
        </p:blipFill>
        <p:spPr>
          <a:xfrm>
            <a:off x="478582" y="889580"/>
            <a:ext cx="1354455" cy="359410"/>
          </a:xfrm>
          <a:prstGeom prst="rect">
            <a:avLst/>
          </a:prstGeom>
        </p:spPr>
      </p:pic>
    </p:spTree>
    <p:extLst>
      <p:ext uri="{BB962C8B-B14F-4D97-AF65-F5344CB8AC3E}">
        <p14:creationId xmlns:p14="http://schemas.microsoft.com/office/powerpoint/2010/main" val="324698020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33649"/>
            <a:ext cx="11485848" cy="4039567"/>
          </a:xfrm>
          <a:solidFill>
            <a:srgbClr val="E3F2E7"/>
          </a:solidFill>
        </p:spPr>
        <p:txBody>
          <a:bodyPr/>
          <a:lstStyle/>
          <a:p>
            <a:pPr algn="ct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罪恶的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三角贸易</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中的三角</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航程</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en-US" altLang="zh-CN" sz="105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en-US" altLang="zh-CN" sz="105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en-US" altLang="zh-CN" sz="105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en-US" altLang="zh-CN" sz="105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en-US" altLang="zh-CN" sz="105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en-US" altLang="zh-CN" sz="105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en-US" altLang="zh-CN" sz="105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en-US" altLang="zh-CN" sz="105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en-US" altLang="zh-CN" sz="105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en-US" altLang="zh-CN" sz="105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en-US" altLang="zh-CN" sz="105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en-US" altLang="zh-CN" sz="105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en-US" altLang="zh-CN" sz="105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构图解史.eps" descr="id:2147490966;FounderCES"/>
          <p:cNvPicPr/>
          <p:nvPr/>
        </p:nvPicPr>
        <p:blipFill>
          <a:blip r:embed="rId2"/>
          <a:stretch>
            <a:fillRect/>
          </a:stretch>
        </p:blipFill>
        <p:spPr>
          <a:xfrm>
            <a:off x="550590" y="1442068"/>
            <a:ext cx="1635760" cy="359410"/>
          </a:xfrm>
          <a:prstGeom prst="rect">
            <a:avLst/>
          </a:prstGeom>
        </p:spPr>
      </p:pic>
      <p:pic>
        <p:nvPicPr>
          <p:cNvPr id="4" name="LG66.eps" descr="id:2147490973;FounderCES"/>
          <p:cNvPicPr/>
          <p:nvPr/>
        </p:nvPicPr>
        <p:blipFill>
          <a:blip r:embed="rId3"/>
          <a:stretch>
            <a:fillRect/>
          </a:stretch>
        </p:blipFill>
        <p:spPr>
          <a:xfrm>
            <a:off x="3574926" y="2144321"/>
            <a:ext cx="5699881" cy="2892147"/>
          </a:xfrm>
          <a:prstGeom prst="rect">
            <a:avLst/>
          </a:prstGeom>
        </p:spPr>
      </p:pic>
    </p:spTree>
    <p:extLst>
      <p:ext uri="{BB962C8B-B14F-4D97-AF65-F5344CB8AC3E}">
        <p14:creationId xmlns:p14="http://schemas.microsoft.com/office/powerpoint/2010/main" val="252361488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08230"/>
          </a:xfrm>
        </p:spPr>
        <p:txBody>
          <a:bodyPr/>
          <a:lstStyle/>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太平洋贸易</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丝银贸易</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）葡萄牙：形成以中国澳门为主要中转站的海上贸易网络。</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概念：葡萄牙人入居中国澳门后，很快便形成以</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澳门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为主要中转站的海上贸易网络，贸易路线跨越</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大西洋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、印度洋和太平洋。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内容</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中欧贸易：葡萄牙商人把中国的</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生丝</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、瓷器等货物经澳门运往印度果阿，再转运到欧洲各国进行贸易，获取大量</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白银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。这些白银的大部分又流入中国。</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中日贸易：随着中国对白银需求的增长，葡萄牙人便以澳门为据点，参与获利巨大的</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中日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之间的丝银贸易。这些白银绝大部分流入了中国内地。</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70335298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92696"/>
            <a:ext cx="11485848" cy="4454233"/>
          </a:xfrm>
        </p:spPr>
        <p:txBody>
          <a:bodyPr/>
          <a:lstStyle/>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）西班牙：</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马尼拉大帆船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贸易网络。</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概念：西班牙经营的横跨太平洋的贸易，主要在其两大殖民地</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菲律宾</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墨西哥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之间进行。</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内容：西班牙武装商船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马尼拉大帆船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，运载大量中国生产的生丝、丝绸、棉布和瓷器等产品到墨西哥交换白银，再将这些白银运回马尼拉。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）丝银贸易的影响</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日本与美洲的白银大量流入中国，进一步刺激了中国</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东南沿海</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地区经济的发展。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一个围绕白银输入</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中国</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的贸易网络逐渐形成。</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5251082"/>
            <a:ext cx="11485848" cy="1130246"/>
          </a:xfrm>
          <a:prstGeom prst="rect">
            <a:avLst/>
          </a:prstGeom>
          <a:solidFill>
            <a:srgbClr val="E3F2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新航路开辟后</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传统商路并没有被废弃</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中东地区的贸易中转站仍然承担着重要的商贸转运任务</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传统商路依然十分重要。</a:t>
            </a:r>
            <a:endParaRPr lang="zh-CN" altLang="en-US" dirty="0"/>
          </a:p>
        </p:txBody>
      </p:sp>
      <p:pic>
        <p:nvPicPr>
          <p:cNvPr id="4" name="24易错辨析.eps" descr="id:2147490980;FounderCES"/>
          <p:cNvPicPr/>
          <p:nvPr/>
        </p:nvPicPr>
        <p:blipFill>
          <a:blip r:embed="rId2"/>
          <a:stretch>
            <a:fillRect/>
          </a:stretch>
        </p:blipFill>
        <p:spPr>
          <a:xfrm>
            <a:off x="526526" y="5390411"/>
            <a:ext cx="1737995" cy="359410"/>
          </a:xfrm>
          <a:prstGeom prst="rect">
            <a:avLst/>
          </a:prstGeom>
        </p:spPr>
      </p:pic>
    </p:spTree>
    <p:extLst>
      <p:ext uri="{BB962C8B-B14F-4D97-AF65-F5344CB8AC3E}">
        <p14:creationId xmlns:p14="http://schemas.microsoft.com/office/powerpoint/2010/main" val="3266531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hangingPunct="0">
              <a:spcAft>
                <a:spcPts val="0"/>
              </a:spcAft>
              <a:tabLst>
                <a:tab pos="63055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早期</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殖民扩张</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欧洲海外的扩张</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）葡萄牙：</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世纪，葡萄牙将</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巴西</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变成殖民地，并在非洲沿岸、印度果阿、马六甲和</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中国澳门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等地建立了几十个殖民据点和商站。</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）西班牙：西班牙的殖民侵略以</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美洲</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为主，除巴西之外的中、南美洲广大地区，以及亚洲的</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菲律宾</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逐渐沦为西班牙的殖民地。</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）其他国家：</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17</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世纪，荷兰、英国、法国也在亚洲、非洲、北美洲建立了多个殖民地。</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知识点3.eps" descr="id:2147490987;FounderCES"/>
          <p:cNvPicPr/>
          <p:nvPr/>
        </p:nvPicPr>
        <p:blipFill>
          <a:blip r:embed="rId2"/>
          <a:stretch>
            <a:fillRect/>
          </a:stretch>
        </p:blipFill>
        <p:spPr>
          <a:xfrm>
            <a:off x="478582" y="889580"/>
            <a:ext cx="1354455" cy="359410"/>
          </a:xfrm>
          <a:prstGeom prst="rect">
            <a:avLst/>
          </a:prstGeom>
        </p:spPr>
      </p:pic>
    </p:spTree>
    <p:extLst>
      <p:ext uri="{BB962C8B-B14F-4D97-AF65-F5344CB8AC3E}">
        <p14:creationId xmlns:p14="http://schemas.microsoft.com/office/powerpoint/2010/main" val="2647708310"/>
      </p:ext>
    </p:extLst>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1472</TotalTime>
  <Words>2283</Words>
  <Application>Microsoft Office PowerPoint</Application>
  <PresentationFormat>自定义</PresentationFormat>
  <Paragraphs>130</Paragraphs>
  <Slides>22</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22</vt:i4>
      </vt:variant>
    </vt:vector>
  </HeadingPairs>
  <TitlesOfParts>
    <vt:vector size="31" baseType="lpstr">
      <vt:lpstr>仿宋</vt: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440</cp:revision>
  <dcterms:created xsi:type="dcterms:W3CDTF">2020-11-06T05:24:00Z</dcterms:created>
  <dcterms:modified xsi:type="dcterms:W3CDTF">2025-10-11T16:16:54Z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